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Funnel Sans" panose="020B0604020202020204" charset="0"/>
      <p:regular r:id="rId17"/>
    </p:embeddedFont>
    <p:embeddedFont>
      <p:font typeface="Mona Sans Semi Bold" panose="020B0604020202020204" charset="0"/>
      <p:regular r:id="rId18"/>
    </p:embeddedFont>
  </p:embeddedFontLst>
  <p:defaultTextStyle>
    <a:defPPr>
      <a:defRPr lang="es-B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88" d="100"/>
          <a:sy n="88" d="100"/>
        </p:scale>
        <p:origin x="76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6894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7026"/>
            <a:ext cx="7556421" cy="1860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PHISHING EN LA APLICACIÓN DEL BANCO ANDRÉS IBAÑEZ: "Monedero"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5034915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Rodrigo Campos Montero, Alexis Ariel Nuñez Vazquez, Maria Lourdes Vaca Pessoa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5453" y="526256"/>
            <a:ext cx="8314492" cy="598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Recomendaciones para "Monedero"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453" y="1506974"/>
            <a:ext cx="2439948" cy="15079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5453" y="3254097"/>
            <a:ext cx="239232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Sistema de Alertas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765453" y="3667839"/>
            <a:ext cx="4206954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Notificaciones automáticas al iniciar sesión desde nuevo dispositivo/ubicación.</a:t>
            </a:r>
            <a:endParaRPr lang="en-US" sz="15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1604" y="1506974"/>
            <a:ext cx="2440067" cy="150804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11604" y="3254216"/>
            <a:ext cx="361152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Autenticación Multifactor (2FA)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5211604" y="3667958"/>
            <a:ext cx="4207073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2FA obligatoria para ingreso, según ISO 27002:2022 – 8.4.</a:t>
            </a:r>
            <a:endParaRPr lang="en-US" sz="15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7874" y="1506974"/>
            <a:ext cx="2439948" cy="150792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57874" y="3254097"/>
            <a:ext cx="2865596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Campañas de Simulacro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9657874" y="3667839"/>
            <a:ext cx="4206954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Simulacros periódicos de phishing para usuarios y empleados, ISO 27001 (7.2) y (5.17).</a:t>
            </a:r>
            <a:endParaRPr lang="en-US" sz="15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453" y="4758571"/>
            <a:ext cx="2439948" cy="150792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65453" y="6505694"/>
            <a:ext cx="2492454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Gestión de Incidentes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765453" y="6919436"/>
            <a:ext cx="4206954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Protocolo de gestión de incidentes (ISO 27001 – 16.1) con responsables y procedimientos.</a:t>
            </a:r>
            <a:endParaRPr lang="en-US" sz="15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11604" y="4758571"/>
            <a:ext cx="2440067" cy="150804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11604" y="6505813"/>
            <a:ext cx="4207073" cy="5979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Actualización de Política de Privacidad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5211604" y="7218521"/>
            <a:ext cx="4207073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Actualizar política de privacidad (ISO 27001 – 18.1.4 y Ley 164 de Bolivia).</a:t>
            </a:r>
            <a:endParaRPr lang="en-US" sz="150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57874" y="4758571"/>
            <a:ext cx="2439948" cy="1507927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9657874" y="6505694"/>
            <a:ext cx="2783681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Auditorías de Seguridad</a:t>
            </a:r>
            <a:endParaRPr lang="en-US" sz="1850" dirty="0"/>
          </a:p>
        </p:txBody>
      </p:sp>
      <p:sp>
        <p:nvSpPr>
          <p:cNvPr id="20" name="Text 12"/>
          <p:cNvSpPr/>
          <p:nvPr/>
        </p:nvSpPr>
        <p:spPr>
          <a:xfrm>
            <a:off x="9657874" y="6919436"/>
            <a:ext cx="4206954" cy="6122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Auditorías trimestrales de seguridad, enfocadas en phishing y amenazas.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171355"/>
            <a:ext cx="501943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Alcance del Proyecto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93790" y="5089088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68204" y="5126295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438632" y="5157311"/>
            <a:ext cx="342423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Evaluación de Conocimiento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438632" y="5586532"/>
            <a:ext cx="3537347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Aplicación de encuestas y tests en línea para evaluar el conocimiento sobre phishing.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5223986" y="5089088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298400" y="5126295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5868829" y="5157311"/>
            <a:ext cx="28975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Simulacros Controlados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5868829" y="5586532"/>
            <a:ext cx="353746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Ejecución de simulacros de phishing (correos falsos para clientes, invitaciones urgentes para personal).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9654302" y="5089088"/>
            <a:ext cx="446484" cy="446484"/>
          </a:xfrm>
          <a:prstGeom prst="roundRect">
            <a:avLst>
              <a:gd name="adj" fmla="val 18670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28716" y="5126295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10299144" y="5157311"/>
            <a:ext cx="342626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Análisis de Comportamiento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0299144" y="5586532"/>
            <a:ext cx="353746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Análisis del comportamiento frente a intentos de phishing simulados.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28217"/>
            <a:ext cx="558950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Límites y Fundamentos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04430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Límites del Proyecto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55282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 se ejecutan acciones técnicas reales post-incidente.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93977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 se accede ni manipulan datos reales del banco.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32673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Solo se analiza una deficiencia simulada: falta de notificación al iniciar sesión desde un nuevo dispositivo.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14040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Este trabajo es formativo y preventivo, sin intervención directa en los sistemas del banco.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3044309"/>
            <a:ext cx="314205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Fundamentos Normativos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564874" y="3552825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 proyecto se basa en controles preventivos de las normas ISO/IEC 27001:2022 y ISO/IEC 27002:2022, incluyendo: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436649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Concienciación (5.17)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475345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Autenticación robusta (8.4)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514040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Protección contra software malicioso (12.6)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552735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Seguridad de la comunicación (13.2)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91431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Gestión de incidentes (16.1)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79721"/>
            <a:ext cx="533150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Objetivos del Proyecto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497455"/>
            <a:ext cx="992267" cy="146101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84415" y="26958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Objetivo General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984415" y="3125033"/>
            <a:ext cx="636579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Diseñar un procedimiento para prevenir el phishing en el Banco Andrés Ibañez en Santa Cruz de la Sierra.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958471"/>
            <a:ext cx="992267" cy="269128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84415" y="4156829"/>
            <a:ext cx="255401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Objetivos Específicos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984415" y="4586049"/>
            <a:ext cx="636579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Realizar prevención adaptada a "Monedero".</a:t>
            </a:r>
            <a:endParaRPr lang="en-US" sz="1550" dirty="0"/>
          </a:p>
        </p:txBody>
      </p:sp>
      <p:sp>
        <p:nvSpPr>
          <p:cNvPr id="10" name="Text 5"/>
          <p:cNvSpPr/>
          <p:nvPr/>
        </p:nvSpPr>
        <p:spPr>
          <a:xfrm>
            <a:off x="1984415" y="4973003"/>
            <a:ext cx="636579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Recolectar datos.</a:t>
            </a:r>
            <a:endParaRPr lang="en-US" sz="1550" dirty="0"/>
          </a:p>
        </p:txBody>
      </p:sp>
      <p:sp>
        <p:nvSpPr>
          <p:cNvPr id="11" name="Text 6"/>
          <p:cNvSpPr/>
          <p:nvPr/>
        </p:nvSpPr>
        <p:spPr>
          <a:xfrm>
            <a:off x="1984415" y="5359956"/>
            <a:ext cx="636579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Evaluar conocimiento de phishing.</a:t>
            </a:r>
            <a:endParaRPr lang="en-US" sz="1550" dirty="0"/>
          </a:p>
        </p:txBody>
      </p:sp>
      <p:sp>
        <p:nvSpPr>
          <p:cNvPr id="12" name="Text 7"/>
          <p:cNvSpPr/>
          <p:nvPr/>
        </p:nvSpPr>
        <p:spPr>
          <a:xfrm>
            <a:off x="1984415" y="5746909"/>
            <a:ext cx="636579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Proponer plan de capacitación.</a:t>
            </a:r>
            <a:endParaRPr lang="en-US" sz="1550" dirty="0"/>
          </a:p>
        </p:txBody>
      </p:sp>
      <p:sp>
        <p:nvSpPr>
          <p:cNvPr id="13" name="Text 8"/>
          <p:cNvSpPr/>
          <p:nvPr/>
        </p:nvSpPr>
        <p:spPr>
          <a:xfrm>
            <a:off x="1984415" y="6133862"/>
            <a:ext cx="636579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Analizar vulnerabilidades post-phishing.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094" y="527923"/>
            <a:ext cx="7373898" cy="5860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Justificación Social y Económica</a:t>
            </a:r>
            <a:endParaRPr lang="en-US" sz="3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94" y="1606034"/>
            <a:ext cx="6336387" cy="433542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0094" y="6152317"/>
            <a:ext cx="2344103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Justificación Social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750094" y="6632853"/>
            <a:ext cx="6336387" cy="900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Beneficia al Banco Andrés Ibañez creando un protocolo y módulo para ciberdelitos en "Monedero". Facilita al comercio informal la presentación de quejas formales en caso de robo de datos, protegiendo a un sector clave.</a:t>
            </a:r>
            <a:endParaRPr lang="en-US" sz="14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1539" y="1606034"/>
            <a:ext cx="6336387" cy="433542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51539" y="6152317"/>
            <a:ext cx="2748082" cy="293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Justificación Económica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7551539" y="6632853"/>
            <a:ext cx="6336387" cy="900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 prevención de phishing en "Monedero" inversión estratégica reduce fraudes, disminuye carga operativa y legal y aumenta la confianza del cliente.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7553"/>
            <a:ext cx="986373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Aplicación de Normas ISO en "Monedero"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394466"/>
            <a:ext cx="13042821" cy="4457462"/>
          </a:xfrm>
          <a:prstGeom prst="roundRect">
            <a:avLst>
              <a:gd name="adj" fmla="val 187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402086"/>
            <a:ext cx="13027581" cy="8884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00006" y="2528768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27001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4260652" y="2528768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A.5.1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17487" y="2528768"/>
            <a:ext cx="285249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Políticas para la seguridad de la información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0774323" y="2528768"/>
            <a:ext cx="285630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Redacción y comunicación de normas sobre phishing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801410" y="3290530"/>
            <a:ext cx="13027581" cy="8884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00006" y="3417213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27001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4260652" y="3417213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A.7.2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17487" y="3417213"/>
            <a:ext cx="285249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Concientización, educación y formación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10774323" y="3417213"/>
            <a:ext cx="285630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Capacitaciones regulares y test simulados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801410" y="4178975"/>
            <a:ext cx="13027581" cy="8884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00006" y="4305657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27002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4260652" y="4305657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5.17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7517487" y="4305657"/>
            <a:ext cx="285249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Concientización sobre amenazas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10774323" y="4305657"/>
            <a:ext cx="285630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Campañas educativas internas y test como el de Google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801410" y="5067419"/>
            <a:ext cx="13027581" cy="8884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00006" y="5194102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27002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4260652" y="5194102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8.4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7517487" y="5194102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Autenticación fuerte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10774323" y="5194102"/>
            <a:ext cx="285630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Propuesta de implementación de 2FA para “Monedero”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801410" y="5955863"/>
            <a:ext cx="13027581" cy="8884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00006" y="6082546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27002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4260652" y="6082546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13.2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7517487" y="6082546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Seguridad de la comunicación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10774323" y="6082546"/>
            <a:ext cx="285630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Uso obligatorio de HTTPS/TLS y certificados digitales válidos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2674"/>
            <a:ext cx="547782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Fase durante el ataque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409587"/>
            <a:ext cx="13042821" cy="3569018"/>
          </a:xfrm>
          <a:prstGeom prst="roundRect">
            <a:avLst>
              <a:gd name="adj" fmla="val 233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417207"/>
            <a:ext cx="13027581" cy="8884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00006" y="2543889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27001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4260652" y="2543889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A.16.1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17487" y="2543889"/>
            <a:ext cx="285249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Gestión de incidentes de seguridad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0774323" y="2543889"/>
            <a:ext cx="285630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Detectar, registrar y alertar sobre intentos de phishing.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801410" y="3305651"/>
            <a:ext cx="13027581" cy="8884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00006" y="3432334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27002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4260652" y="3432334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16.1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17487" y="3432334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Gestión de incidentes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10774323" y="3432334"/>
            <a:ext cx="285630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Activar bloqueo de cuenta ante anomalías en "Monedero".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801410" y="4194096"/>
            <a:ext cx="13027581" cy="8884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00006" y="4320778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27002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4260652" y="4320778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13.2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7517487" y="4320778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Seguridad de la comunicación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10774323" y="4320778"/>
            <a:ext cx="285630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Prevenir fuga de datos por ataques MITM.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801410" y="5082540"/>
            <a:ext cx="13027581" cy="8884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00006" y="5209223"/>
            <a:ext cx="285630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27002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4260652" y="5209223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8.4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7517487" y="5209223"/>
            <a:ext cx="285249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Autenticación fuerte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10774323" y="5209223"/>
            <a:ext cx="285630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Validar accesos inusuales con segundo factor.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793790" y="6201847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Estas normas guían la respuesta del Banco Andrés Ibañez ante ataques, protegiendo "Monedero" y sus usuarios mediante detección, bloqueo y validación avanzada.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001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Fase Post-Ataque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076926"/>
            <a:ext cx="13042821" cy="5092541"/>
          </a:xfrm>
          <a:prstGeom prst="roundRect">
            <a:avLst>
              <a:gd name="adj" fmla="val 163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084546"/>
            <a:ext cx="13027581" cy="8884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999887" y="2211229"/>
            <a:ext cx="28550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27001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4259223" y="2211229"/>
            <a:ext cx="297370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A.16.1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637264" y="2211229"/>
            <a:ext cx="279261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Gestión de incidentes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0834211" y="2211229"/>
            <a:ext cx="279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Revision y mejora del protocolo ante ataques fishing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801410" y="2972991"/>
            <a:ext cx="13027581" cy="120598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99887" y="3099673"/>
            <a:ext cx="28550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27001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4259223" y="3099673"/>
            <a:ext cx="297370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A.18.1.4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637264" y="3099673"/>
            <a:ext cx="279261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Privacidad y protección de la información personal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10834211" y="3099673"/>
            <a:ext cx="279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Garantizar que los datos capturados no se vean comprometidos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801410" y="4178975"/>
            <a:ext cx="13027581" cy="8884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99887" y="4305657"/>
            <a:ext cx="28550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27002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4259223" y="4305657"/>
            <a:ext cx="297370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16.1.2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7637264" y="4305657"/>
            <a:ext cx="279261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Lecciones aprendidas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10834211" y="4305657"/>
            <a:ext cx="279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Documentar el incidente y mejorar controles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801410" y="5067419"/>
            <a:ext cx="13027581" cy="8884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999887" y="5194102"/>
            <a:ext cx="28550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27002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4259223" y="5194102"/>
            <a:ext cx="297370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8.3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7637264" y="5194102"/>
            <a:ext cx="279261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Gestion de credenciales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10834211" y="5194102"/>
            <a:ext cx="279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Forzar cambio de contraseña tras intento sospechoso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801410" y="5955863"/>
            <a:ext cx="13027581" cy="120598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999887" y="6082546"/>
            <a:ext cx="2855000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ISO 27002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4259223" y="6082546"/>
            <a:ext cx="297370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18.1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7637264" y="6082546"/>
            <a:ext cx="279261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Cumplimiento legal y contractual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10834211" y="6082546"/>
            <a:ext cx="279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Asegurar cumplimiento con la ley 164 y normativas locales de protección de datos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9943" y="343733"/>
            <a:ext cx="3125033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Conclusiones Clave</a:t>
            </a:r>
            <a:endParaRPr lang="en-US" sz="2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343" y="1594551"/>
            <a:ext cx="1984159" cy="198415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38337" y="3810186"/>
            <a:ext cx="1562457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Amenaza Latente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499943" y="4080338"/>
            <a:ext cx="4439364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9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 phishing es una amenaza real, especialmente para billeteras móviles como “Monedero”.</a:t>
            </a:r>
            <a:endParaRPr lang="en-US" sz="9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917" y="1594551"/>
            <a:ext cx="1984159" cy="19841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533912" y="3810186"/>
            <a:ext cx="1562457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Baja Concienciación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5095518" y="4080338"/>
            <a:ext cx="4439364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9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Encuestas y simulacros revelaron bajo nivel de concienciación, lo que exige formación continua.</a:t>
            </a:r>
            <a:endParaRPr lang="en-US" sz="9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6491" y="1594551"/>
            <a:ext cx="1984159" cy="19841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000780" y="3810186"/>
            <a:ext cx="1819870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Marco Preventivo Sólido</a:t>
            </a:r>
            <a:endParaRPr lang="en-US" sz="1200" dirty="0"/>
          </a:p>
        </p:txBody>
      </p:sp>
      <p:sp>
        <p:nvSpPr>
          <p:cNvPr id="11" name="Text 6"/>
          <p:cNvSpPr/>
          <p:nvPr/>
        </p:nvSpPr>
        <p:spPr>
          <a:xfrm>
            <a:off x="9691092" y="4080338"/>
            <a:ext cx="4439364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9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La aplicación de controles ISO 27001/27002 estructura una respuesta preventiva sólida.</a:t>
            </a:r>
            <a:endParaRPr lang="en-US" sz="9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5343" y="4786210"/>
            <a:ext cx="1984159" cy="198415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827967" y="6926954"/>
            <a:ext cx="1783318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Deficiencia Identificada</a:t>
            </a:r>
            <a:endParaRPr lang="en-US" sz="1200" dirty="0"/>
          </a:p>
        </p:txBody>
      </p:sp>
      <p:sp>
        <p:nvSpPr>
          <p:cNvPr id="14" name="Text 8"/>
          <p:cNvSpPr/>
          <p:nvPr/>
        </p:nvSpPr>
        <p:spPr>
          <a:xfrm>
            <a:off x="499943" y="7197107"/>
            <a:ext cx="4439364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9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 sistema no notifica al usuario al iniciar sesión desde un nuevo dispositivo, una deficiencia clave.</a:t>
            </a:r>
            <a:endParaRPr lang="en-US" sz="9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0917" y="4786210"/>
            <a:ext cx="1984159" cy="198415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533912" y="6926954"/>
            <a:ext cx="1562457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Enfoque Ético</a:t>
            </a:r>
            <a:endParaRPr lang="en-US" sz="1200" dirty="0"/>
          </a:p>
        </p:txBody>
      </p:sp>
      <p:sp>
        <p:nvSpPr>
          <p:cNvPr id="17" name="Text 10"/>
          <p:cNvSpPr/>
          <p:nvPr/>
        </p:nvSpPr>
        <p:spPr>
          <a:xfrm>
            <a:off x="5095518" y="7197107"/>
            <a:ext cx="4439364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9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 enfoque preventivo y educativo fortaleció la seguridad sin comprometer datos reales.</a:t>
            </a:r>
            <a:endParaRPr lang="en-US" sz="9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36491" y="4786210"/>
            <a:ext cx="1984159" cy="1984159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1129486" y="6926954"/>
            <a:ext cx="1562457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Necesidad Legal</a:t>
            </a:r>
            <a:endParaRPr lang="en-US" sz="1200" dirty="0"/>
          </a:p>
        </p:txBody>
      </p:sp>
      <p:sp>
        <p:nvSpPr>
          <p:cNvPr id="20" name="Text 12"/>
          <p:cNvSpPr/>
          <p:nvPr/>
        </p:nvSpPr>
        <p:spPr>
          <a:xfrm>
            <a:off x="9691092" y="7197107"/>
            <a:ext cx="4439364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50"/>
              </a:lnSpc>
              <a:buNone/>
            </a:pPr>
            <a:r>
              <a:rPr lang="en-US" sz="9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Bolivia carece de leyes especializada para delitos digitales</a:t>
            </a:r>
            <a:endParaRPr lang="en-US" sz="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791</Words>
  <Application>Microsoft Office PowerPoint</Application>
  <PresentationFormat>Personalizado</PresentationFormat>
  <Paragraphs>135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Calibri</vt:lpstr>
      <vt:lpstr>Mona Sans Semi Bold</vt:lpstr>
      <vt:lpstr>Funnel Sans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Gustavo1 Campos1</dc:creator>
  <cp:lastModifiedBy>Gustavo1 Campos1</cp:lastModifiedBy>
  <cp:revision>2</cp:revision>
  <dcterms:created xsi:type="dcterms:W3CDTF">2025-06-26T07:20:13Z</dcterms:created>
  <dcterms:modified xsi:type="dcterms:W3CDTF">2025-06-26T07:27:13Z</dcterms:modified>
</cp:coreProperties>
</file>